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63" r:id="rId4"/>
    <p:sldId id="258" r:id="rId5"/>
    <p:sldId id="259" r:id="rId6"/>
    <p:sldId id="261" r:id="rId7"/>
    <p:sldId id="262" r:id="rId8"/>
    <p:sldId id="26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55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CDDA56-509F-45EE-8517-F47B314BCDA0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9CD953-997E-4338-91AF-85C31D548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700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38494-2F08-4CA1-8D5E-FFEC6FC4699A}" type="datetime1">
              <a:rPr lang="sr-Latn-RS" smtClean="0"/>
              <a:t>2.10.2023.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7DF6F11-69E3-4D6F-82B9-9F2C45C5D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143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FFA38-60EE-4CC3-878F-ACC4C72977A2}" type="datetime1">
              <a:rPr lang="sr-Latn-RS" smtClean="0"/>
              <a:t>2.10.2023.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6F11-69E3-4D6F-82B9-9F2C45C5D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369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61240-3D0B-4377-B8B5-2DD4700C6EDA}" type="datetime1">
              <a:rPr lang="sr-Latn-RS" smtClean="0"/>
              <a:t>2.10.2023.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7DF6F11-69E3-4D6F-82B9-9F2C45C5D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8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57FF-7241-4049-9E0A-CBDF97CEFA49}" type="datetime1">
              <a:rPr lang="sr-Latn-RS" smtClean="0"/>
              <a:t>2.10.2023.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EFT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6F11-69E3-4D6F-82B9-9F2C45C5D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285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F7CD4-3E2E-4495-BFF5-C2E46141CC9D}" type="datetime1">
              <a:rPr lang="sr-Latn-RS" smtClean="0"/>
              <a:t>2.10.2023.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EFT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6F11-69E3-4D6F-82B9-9F2C45C5D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092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CF163-FA4C-4E5D-AB92-22EC6D185266}" type="datetime1">
              <a:rPr lang="sr-Latn-RS" smtClean="0"/>
              <a:t>2.10.2023.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EFT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6F11-69E3-4D6F-82B9-9F2C45C5D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5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29744-B821-46AB-8FCE-92CDB5183CA3}" type="datetime1">
              <a:rPr lang="sr-Latn-RS" smtClean="0"/>
              <a:t>2.10.2023.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EFT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6F11-69E3-4D6F-82B9-9F2C45C5D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600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32446-BFDB-4B1C-AEAD-8810806A1E0C}" type="datetime1">
              <a:rPr lang="sr-Latn-RS" smtClean="0"/>
              <a:t>2.10.2023.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EFT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6F11-69E3-4D6F-82B9-9F2C45C5D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066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A6ACC-C5A3-4AC8-8962-E634CB07C2AB}" type="datetime1">
              <a:rPr lang="sr-Latn-RS" smtClean="0"/>
              <a:t>2.10.2023.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EFT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6F11-69E3-4D6F-82B9-9F2C45C5D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768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3086-FF53-4F81-944A-2D20D0BEAC8A}" type="datetime1">
              <a:rPr lang="sr-Latn-RS" smtClean="0"/>
              <a:t>2.10.2023.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EFT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7DF6F11-69E3-4D6F-82B9-9F2C45C5D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493370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3086-FF53-4F81-944A-2D20D0BEAC8A}" type="datetime1">
              <a:rPr lang="sr-Latn-RS" smtClean="0"/>
              <a:t>2.10.2023.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EFT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7DF6F11-69E3-4D6F-82B9-9F2C45C5D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766458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3086-FF53-4F81-944A-2D20D0BEAC8A}" type="datetime1">
              <a:rPr lang="sr-Latn-RS" smtClean="0"/>
              <a:t>2.10.2023.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EFT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7DF6F11-69E3-4D6F-82B9-9F2C45C5D4B6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043529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3086-FF53-4F81-944A-2D20D0BEAC8A}" type="datetime1">
              <a:rPr lang="sr-Latn-RS" smtClean="0"/>
              <a:t>2.10.2023.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EFT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7DF6F11-69E3-4D6F-82B9-9F2C45C5D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534840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3086-FF53-4F81-944A-2D20D0BEAC8A}" type="datetime1">
              <a:rPr lang="sr-Latn-RS" smtClean="0"/>
              <a:t>2.10.2023.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EFT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6F11-69E3-4D6F-82B9-9F2C45C5D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381273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3086-FF53-4F81-944A-2D20D0BEAC8A}" type="datetime1">
              <a:rPr lang="sr-Latn-RS" smtClean="0"/>
              <a:t>2.10.2023.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EFT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6F11-69E3-4D6F-82B9-9F2C45C5D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036176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5FCFA-05D0-4133-95C3-2AEE02C9CA56}" type="datetime1">
              <a:rPr lang="sr-Latn-RS" smtClean="0"/>
              <a:t>2.10.2023.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6F11-69E3-4D6F-82B9-9F2C45C5D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359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C02B3D03-FCCD-495E-AFB2-1C4A82B02514}" type="datetime1">
              <a:rPr lang="sr-Latn-RS" smtClean="0"/>
              <a:t>2.10.2023.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r>
              <a:rPr lang="en-US"/>
              <a:t>EFT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7DF6F11-69E3-4D6F-82B9-9F2C45C5D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44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53086-FF53-4F81-944A-2D20D0BEAC8A}" type="datetime1">
              <a:rPr lang="sr-Latn-RS" smtClean="0"/>
              <a:t>2.10.2023.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EFT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F6F11-69E3-4D6F-82B9-9F2C45C5D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0326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e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emf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0A68C-C2D3-4166-8ACB-0B205AB999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/>
              <a:t>Termički procesi u elektroenergetici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A3AC19-CE57-4DCF-A608-625F4360EC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RS" dirty="0"/>
              <a:t>Vežbe na tabli i laboratorijske vežbe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977289-5301-4BEF-8B9D-DD7F2FEC0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17960-9FEA-4EDC-822D-6947BF37FFBE}" type="datetime1">
              <a:rPr lang="sr-Latn-RS" smtClean="0"/>
              <a:t>2.10.2023.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5E6FC-E69D-42B4-8AFB-B0496FFE4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/>
              <a:t>TPE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A35AE-A64C-46AD-8369-78F5A3666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6F11-69E3-4D6F-82B9-9F2C45C5D4B6}" type="slidenum">
              <a:rPr lang="en-US" smtClean="0"/>
              <a:t>1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439A34C-8572-4BED-8166-1621D4F5A7C8}"/>
              </a:ext>
            </a:extLst>
          </p:cNvPr>
          <p:cNvSpPr txBox="1">
            <a:spLocks/>
          </p:cNvSpPr>
          <p:nvPr/>
        </p:nvSpPr>
        <p:spPr>
          <a:xfrm>
            <a:off x="838200" y="286218"/>
            <a:ext cx="9144000" cy="573741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Latn-RS" sz="1800"/>
              <a:t>Predmetni nastavnik: Prof. Dr Zoran Radaković</a:t>
            </a:r>
          </a:p>
          <a:p>
            <a:pPr algn="l"/>
            <a:r>
              <a:rPr lang="sr-Latn-RS" sz="1800"/>
              <a:t>E-mail: radakovic@etf.rs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980142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38FE2B-5CCB-4832-9230-62DB49A94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29744-B821-46AB-8FCE-92CDB5183CA3}" type="datetime1">
              <a:rPr lang="sr-Latn-RS" smtClean="0"/>
              <a:t>2.10.2023.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BA4236-1E6B-4176-9298-DFC256410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dirty="0"/>
              <a:t>TPE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58FACC-1A9D-4D33-A3D4-05F03BB98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6F11-69E3-4D6F-82B9-9F2C45C5D4B6}" type="slidenum">
              <a:rPr lang="en-US" smtClean="0"/>
              <a:t>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23C89F-830C-4BAF-B719-0B6B72826F42}"/>
              </a:ext>
            </a:extLst>
          </p:cNvPr>
          <p:cNvSpPr txBox="1"/>
          <p:nvPr/>
        </p:nvSpPr>
        <p:spPr>
          <a:xfrm>
            <a:off x="2424953" y="136525"/>
            <a:ext cx="7342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Pravila za polaganje ispita</a:t>
            </a:r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9609A527-A53C-45CF-A14A-A0B077997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275" y="923364"/>
            <a:ext cx="1233950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329A55AB-E58D-47D3-982E-4A22547A3A5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243806" y="3509850"/>
            <a:ext cx="1451061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C735D9-EA29-3D97-B590-738DBF0BB340}"/>
              </a:ext>
            </a:extLst>
          </p:cNvPr>
          <p:cNvSpPr txBox="1"/>
          <p:nvPr/>
        </p:nvSpPr>
        <p:spPr>
          <a:xfrm>
            <a:off x="624874" y="969083"/>
            <a:ext cx="486984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28600" algn="just"/>
            <a:r>
              <a:rPr lang="sr-Latn-RS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Uslov da se ispit položi preko kolokvijuma:</a:t>
            </a:r>
            <a:endParaRPr lang="sr-Latn-R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228600" algn="just"/>
            <a:r>
              <a:rPr lang="sr-Latn-R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0,35 ∙ PK1 + 0,35 ∙ PK2 + 0,1 ∙ PL &gt; 5,5 poena</a:t>
            </a:r>
          </a:p>
          <a:p>
            <a:pPr indent="228600" algn="just"/>
            <a:r>
              <a:rPr lang="sr-Latn-R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(PK1 + PK2) / 2 &gt; 5 poena</a:t>
            </a:r>
          </a:p>
          <a:p>
            <a:pPr indent="228600" algn="just"/>
            <a:r>
              <a:rPr lang="sr-Latn-R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</a:p>
          <a:p>
            <a:pPr indent="228600" algn="just"/>
            <a:r>
              <a:rPr lang="sr-Latn-RS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Uslov da se ispit položi preko integralnog ispita:</a:t>
            </a:r>
            <a:endParaRPr lang="sr-Latn-R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228600" algn="just"/>
            <a:r>
              <a:rPr lang="sr-Latn-R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0,7 ∙ PI + 0,1 ∙ PL &gt; 5,5 poena</a:t>
            </a:r>
          </a:p>
          <a:p>
            <a:pPr indent="228600" algn="just"/>
            <a:r>
              <a:rPr lang="sr-Latn-R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PI &gt; 5 poena</a:t>
            </a:r>
          </a:p>
          <a:p>
            <a:pPr indent="228600" algn="just"/>
            <a:r>
              <a:rPr lang="sr-Latn-R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</a:p>
          <a:p>
            <a:pPr indent="228600" algn="just"/>
            <a:r>
              <a:rPr lang="sr-Latn-RS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Ocena: </a:t>
            </a:r>
            <a:endParaRPr lang="sr-Latn-R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228600" algn="just"/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&gt;</a:t>
            </a:r>
            <a:r>
              <a:rPr lang="sr-Latn-R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5 poena, 6</a:t>
            </a:r>
          </a:p>
          <a:p>
            <a:pPr indent="228600" algn="just"/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&gt;</a:t>
            </a:r>
            <a:r>
              <a:rPr lang="sr-Latn-R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6 poena, 7</a:t>
            </a:r>
          </a:p>
          <a:p>
            <a:pPr indent="228600" algn="just"/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&gt;</a:t>
            </a:r>
            <a:r>
              <a:rPr lang="sr-Latn-R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7 poena, 8</a:t>
            </a:r>
          </a:p>
          <a:p>
            <a:pPr indent="228600" algn="just"/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&gt;</a:t>
            </a:r>
            <a:r>
              <a:rPr lang="sr-Latn-R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8 poena, 9</a:t>
            </a:r>
          </a:p>
          <a:p>
            <a:pPr indent="228600" algn="just"/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&gt;</a:t>
            </a:r>
            <a:r>
              <a:rPr lang="sr-Latn-R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9 poena, 10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412D5B-5FBB-A463-2E6F-3FC741AC6C17}"/>
              </a:ext>
            </a:extLst>
          </p:cNvPr>
          <p:cNvSpPr txBox="1"/>
          <p:nvPr/>
        </p:nvSpPr>
        <p:spPr>
          <a:xfrm>
            <a:off x="5724720" y="969083"/>
            <a:ext cx="463018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Prvi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kolokvijum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sredinom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semestra</a:t>
            </a:r>
            <a:r>
              <a:rPr lang="sr-Latn-R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u zvaničnom terminu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RS" dirty="0">
                <a:latin typeface="Times New Roman" panose="02020603050405020304" pitchFamily="18" charset="0"/>
                <a:ea typeface="Calibri" panose="020F0502020204030204" pitchFamily="34" charset="0"/>
              </a:rPr>
              <a:t>Popravni kolokvijum – sredinom decembra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R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Predrok</a:t>
            </a:r>
            <a:r>
              <a:rPr lang="sr-Latn-R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samo drugi kolokvijum – krajem semestra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RS" dirty="0">
                <a:latin typeface="Times New Roman" panose="02020603050405020304" pitchFamily="18" charset="0"/>
                <a:ea typeface="Calibri" panose="020F0502020204030204" pitchFamily="34" charset="0"/>
              </a:rPr>
              <a:t>Drugi kolokvijum – januarski i februarski rok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R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 svim rokovima moguće je polagati ispi integralno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sr-Latn-R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075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38FE2B-5CCB-4832-9230-62DB49A94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29744-B821-46AB-8FCE-92CDB5183CA3}" type="datetime1">
              <a:rPr lang="sr-Latn-RS" smtClean="0"/>
              <a:t>2.10.2023.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BA4236-1E6B-4176-9298-DFC256410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dirty="0"/>
              <a:t>TPE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58FACC-1A9D-4D33-A3D4-05F03BB98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6F11-69E3-4D6F-82B9-9F2C45C5D4B6}" type="slidenum">
              <a:rPr lang="en-US" smtClean="0"/>
              <a:t>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23C89F-830C-4BAF-B719-0B6B72826F42}"/>
              </a:ext>
            </a:extLst>
          </p:cNvPr>
          <p:cNvSpPr txBox="1"/>
          <p:nvPr/>
        </p:nvSpPr>
        <p:spPr>
          <a:xfrm>
            <a:off x="2424953" y="136525"/>
            <a:ext cx="7342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Toplotne pumpe bazirane na primeni Peltjeove elektromotorne slile</a:t>
            </a:r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9609A527-A53C-45CF-A14A-A0B077997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275" y="923364"/>
            <a:ext cx="1233950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E6517EB-6F23-482E-8178-67D154793D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4401" y="848594"/>
          <a:ext cx="7430664" cy="17472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7792666" imgH="1841200" progId="Visio.Drawing.11">
                  <p:embed/>
                </p:oleObj>
              </mc:Choice>
              <mc:Fallback>
                <p:oleObj name="Visio" r:id="rId2" imgW="7792666" imgH="1841200" progId="Visio.Drawing.11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E6517EB-6F23-482E-8178-67D154793D6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401" y="848594"/>
                        <a:ext cx="7430664" cy="174722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">
            <a:extLst>
              <a:ext uri="{FF2B5EF4-FFF2-40B4-BE49-F238E27FC236}">
                <a16:creationId xmlns:a16="http://schemas.microsoft.com/office/drawing/2014/main" id="{329A55AB-E58D-47D3-982E-4A22547A3A5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243806" y="3509850"/>
            <a:ext cx="1451061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ED46C94A-9E31-459A-AE41-FC794EC552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8447" y="3156334"/>
          <a:ext cx="5133509" cy="26394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4" imgW="6164332" imgH="3162033" progId="Visio.Drawing.11">
                  <p:embed/>
                </p:oleObj>
              </mc:Choice>
              <mc:Fallback>
                <p:oleObj name="Visio" r:id="rId4" imgW="6164332" imgH="3162033" progId="Visio.Drawing.11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ED46C94A-9E31-459A-AE41-FC794EC552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8447" y="3156334"/>
                        <a:ext cx="5133509" cy="263949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image17.jpg">
            <a:extLst>
              <a:ext uri="{FF2B5EF4-FFF2-40B4-BE49-F238E27FC236}">
                <a16:creationId xmlns:a16="http://schemas.microsoft.com/office/drawing/2014/main" id="{CF1FA003-FDDC-50A4-4C0C-CF5DCAFC272F}"/>
              </a:ext>
            </a:extLst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7018515" y="2194534"/>
            <a:ext cx="3710940" cy="427482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601688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38FE2B-5CCB-4832-9230-62DB49A94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29744-B821-46AB-8FCE-92CDB5183CA3}" type="datetime1">
              <a:rPr lang="sr-Latn-RS" smtClean="0"/>
              <a:t>2.10.2023.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BA4236-1E6B-4176-9298-DFC256410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dirty="0"/>
              <a:t>TPE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58FACC-1A9D-4D33-A3D4-05F03BB98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6F11-69E3-4D6F-82B9-9F2C45C5D4B6}" type="slidenum">
              <a:rPr lang="en-US" smtClean="0"/>
              <a:t>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23C89F-830C-4BAF-B719-0B6B72826F42}"/>
              </a:ext>
            </a:extLst>
          </p:cNvPr>
          <p:cNvSpPr txBox="1"/>
          <p:nvPr/>
        </p:nvSpPr>
        <p:spPr>
          <a:xfrm>
            <a:off x="2424953" y="136525"/>
            <a:ext cx="7342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/>
              <a:t>Sušenje drveta pomoću dielektričnog visokofrekventnog i indirektnog elektrootpornog zagrevanja</a:t>
            </a:r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9609A527-A53C-45CF-A14A-A0B077997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275" y="923364"/>
            <a:ext cx="1233950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329A55AB-E58D-47D3-982E-4A22547A3A5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243806" y="3509850"/>
            <a:ext cx="1451061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208253-F138-4483-894A-AB3B7CA61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468" y="973442"/>
            <a:ext cx="6025386" cy="32029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00A57C-6B44-A720-9A46-7479B5F8EDD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6311" y="2252055"/>
            <a:ext cx="5027295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621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38FE2B-5CCB-4832-9230-62DB49A94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29744-B821-46AB-8FCE-92CDB5183CA3}" type="datetime1">
              <a:rPr lang="sr-Latn-RS" smtClean="0"/>
              <a:t>2.10.2023.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BA4236-1E6B-4176-9298-DFC256410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dirty="0"/>
              <a:t>TPE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58FACC-1A9D-4D33-A3D4-05F03BB98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6F11-69E3-4D6F-82B9-9F2C45C5D4B6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23C89F-830C-4BAF-B719-0B6B72826F42}"/>
              </a:ext>
            </a:extLst>
          </p:cNvPr>
          <p:cNvSpPr txBox="1"/>
          <p:nvPr/>
        </p:nvSpPr>
        <p:spPr>
          <a:xfrm>
            <a:off x="2424953" y="136525"/>
            <a:ext cx="7342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Indukciono zagrevanje u solenoidnom induktoru za 50Hz</a:t>
            </a:r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9609A527-A53C-45CF-A14A-A0B077997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275" y="923364"/>
            <a:ext cx="1233950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329A55AB-E58D-47D3-982E-4A22547A3A5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243806" y="3509850"/>
            <a:ext cx="1451061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0BA85D-9A0F-487D-A5D8-B7B3E3DDA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760" y="1064119"/>
            <a:ext cx="6294071" cy="4738145"/>
          </a:xfrm>
          <a:prstGeom prst="rect">
            <a:avLst/>
          </a:prstGeom>
        </p:spPr>
      </p:pic>
      <p:pic>
        <p:nvPicPr>
          <p:cNvPr id="9" name="image26.jpg">
            <a:extLst>
              <a:ext uri="{FF2B5EF4-FFF2-40B4-BE49-F238E27FC236}">
                <a16:creationId xmlns:a16="http://schemas.microsoft.com/office/drawing/2014/main" id="{BB4CA2A9-888D-F86C-C368-A94D9BA00972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293220" y="2261523"/>
            <a:ext cx="4102414" cy="3059489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218876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38FE2B-5CCB-4832-9230-62DB49A94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29744-B821-46AB-8FCE-92CDB5183CA3}" type="datetime1">
              <a:rPr lang="sr-Latn-RS" smtClean="0"/>
              <a:t>2.10.2023.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BA4236-1E6B-4176-9298-DFC256410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dirty="0"/>
              <a:t>TPE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58FACC-1A9D-4D33-A3D4-05F03BB98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6F11-69E3-4D6F-82B9-9F2C45C5D4B6}" type="slidenum">
              <a:rPr lang="en-US" smtClean="0"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23C89F-830C-4BAF-B719-0B6B72826F42}"/>
              </a:ext>
            </a:extLst>
          </p:cNvPr>
          <p:cNvSpPr txBox="1"/>
          <p:nvPr/>
        </p:nvSpPr>
        <p:spPr>
          <a:xfrm>
            <a:off x="2424953" y="136525"/>
            <a:ext cx="7342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Električni luk i njegove karakteristike</a:t>
            </a:r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9609A527-A53C-45CF-A14A-A0B077997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275" y="923364"/>
            <a:ext cx="1233950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329A55AB-E58D-47D3-982E-4A22547A3A5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243806" y="3509850"/>
            <a:ext cx="1451061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B1D74C-E7AE-458E-9084-F1E2A4FB03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058" y="753228"/>
            <a:ext cx="5517278" cy="3200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3FB16AC-3025-4B7E-82D4-D5B0DB476E9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594" y="553547"/>
            <a:ext cx="3394062" cy="2418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44A5515-12C7-5574-0747-96363FAC1F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0160" y="3189888"/>
            <a:ext cx="3354496" cy="269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883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38FE2B-5CCB-4832-9230-62DB49A94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29744-B821-46AB-8FCE-92CDB5183CA3}" type="datetime1">
              <a:rPr lang="sr-Latn-RS" smtClean="0"/>
              <a:t>2.10.2023.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BA4236-1E6B-4176-9298-DFC256410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dirty="0"/>
              <a:t>TPE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58FACC-1A9D-4D33-A3D4-05F03BB98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6F11-69E3-4D6F-82B9-9F2C45C5D4B6}" type="slidenum">
              <a:rPr lang="en-US" smtClean="0"/>
              <a:t>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23C89F-830C-4BAF-B719-0B6B72826F42}"/>
              </a:ext>
            </a:extLst>
          </p:cNvPr>
          <p:cNvSpPr txBox="1"/>
          <p:nvPr/>
        </p:nvSpPr>
        <p:spPr>
          <a:xfrm>
            <a:off x="2424953" y="136525"/>
            <a:ext cx="7342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/>
              <a:t>FUZZY regulator temperature u elektrootpornoj komornoj peći i realizacija pametnog šporeta u ZigBee tehnologiji</a:t>
            </a:r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9609A527-A53C-45CF-A14A-A0B077997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275" y="923364"/>
            <a:ext cx="1233950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329A55AB-E58D-47D3-982E-4A22547A3A5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243806" y="3509850"/>
            <a:ext cx="1451061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2" name="Content Placeholder 3" descr="Untitled.png">
            <a:extLst>
              <a:ext uri="{FF2B5EF4-FFF2-40B4-BE49-F238E27FC236}">
                <a16:creationId xmlns:a16="http://schemas.microsoft.com/office/drawing/2014/main" id="{E627442F-81DC-46A4-85DB-D1FF23D5E50E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0675" y="2064616"/>
            <a:ext cx="3717680" cy="36853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3DF6E0-BD4F-D721-4E64-E551C6AE4A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245" y="2331187"/>
            <a:ext cx="4316778" cy="32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A red circuit board with wires&#10;&#10;Description automatically generated">
            <a:extLst>
              <a:ext uri="{FF2B5EF4-FFF2-40B4-BE49-F238E27FC236}">
                <a16:creationId xmlns:a16="http://schemas.microsoft.com/office/drawing/2014/main" id="{7B3B9504-B38F-B5E3-1495-F0B89284E6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4" t="17538" r="10598"/>
          <a:stretch/>
        </p:blipFill>
        <p:spPr>
          <a:xfrm rot="5400000">
            <a:off x="8678872" y="2647991"/>
            <a:ext cx="3404061" cy="260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164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38FE2B-5CCB-4832-9230-62DB49A94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29744-B821-46AB-8FCE-92CDB5183CA3}" type="datetime1">
              <a:rPr lang="sr-Latn-RS" smtClean="0"/>
              <a:t>2.10.2023.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BA4236-1E6B-4176-9298-DFC256410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dirty="0"/>
              <a:t>TPE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58FACC-1A9D-4D33-A3D4-05F03BB98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6F11-69E3-4D6F-82B9-9F2C45C5D4B6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23C89F-830C-4BAF-B719-0B6B72826F42}"/>
              </a:ext>
            </a:extLst>
          </p:cNvPr>
          <p:cNvSpPr txBox="1"/>
          <p:nvPr/>
        </p:nvSpPr>
        <p:spPr>
          <a:xfrm>
            <a:off x="2424953" y="136525"/>
            <a:ext cx="7342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Računarska simulacija termičkih procesa u programskom paketu </a:t>
            </a:r>
            <a:r>
              <a:rPr lang="sr-Latn-RS" dirty="0" err="1"/>
              <a:t>Matlab</a:t>
            </a:r>
            <a:r>
              <a:rPr lang="sr-Latn-RS" dirty="0"/>
              <a:t>/</a:t>
            </a:r>
            <a:r>
              <a:rPr lang="sr-Latn-RS" dirty="0" err="1"/>
              <a:t>Simulink</a:t>
            </a:r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9609A527-A53C-45CF-A14A-A0B077997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275" y="923364"/>
            <a:ext cx="1233950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329A55AB-E58D-47D3-982E-4A22547A3A5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243806" y="3509850"/>
            <a:ext cx="1451061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137213-6A9D-CFD8-30DA-09D4EE9BF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293" y="923364"/>
            <a:ext cx="4584629" cy="2067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0C2578B-98BA-3478-6B1B-F9A2CAC8C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5534" y="923364"/>
            <a:ext cx="3116270" cy="203467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53C451-4B0A-5E9E-BCA9-C529337852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5293" y="3116121"/>
            <a:ext cx="4343097" cy="318519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1540767-1EC8-902C-FEE9-C00216F4A2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8247" y="3143315"/>
            <a:ext cx="5468667" cy="263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240694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237</TotalTime>
  <Words>226</Words>
  <Application>Microsoft Office PowerPoint</Application>
  <PresentationFormat>Widescreen</PresentationFormat>
  <Paragraphs>54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Times New Roman</vt:lpstr>
      <vt:lpstr>Trebuchet MS</vt:lpstr>
      <vt:lpstr>Berlin</vt:lpstr>
      <vt:lpstr>Visio</vt:lpstr>
      <vt:lpstr>Termički procesi u elektroenergetici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Energetski efikasni elektrotermički procesi</dc:title>
  <dc:creator>Марко Новковић</dc:creator>
  <cp:lastModifiedBy>Марко Новковић</cp:lastModifiedBy>
  <cp:revision>10</cp:revision>
  <dcterms:created xsi:type="dcterms:W3CDTF">2021-03-04T16:16:32Z</dcterms:created>
  <dcterms:modified xsi:type="dcterms:W3CDTF">2023-10-02T14:20:47Z</dcterms:modified>
</cp:coreProperties>
</file>